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6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8ED2-D875-4D2B-A147-51997B695E0E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66FF3-1668-47DE-B372-E5B7F360A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6400800" cy="5334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latin typeface="Comic Sans MS" pitchFamily="66" charset="0"/>
              </a:rPr>
              <a:t>Finance Math </a:t>
            </a:r>
            <a:r>
              <a:rPr lang="en-US" sz="1800" dirty="0" smtClean="0">
                <a:latin typeface="Comic Sans MS" pitchFamily="66" charset="0"/>
              </a:rPr>
              <a:t>– </a:t>
            </a:r>
            <a:r>
              <a:rPr lang="en-US" sz="1800" smtClean="0">
                <a:latin typeface="Comic Sans MS" pitchFamily="66" charset="0"/>
              </a:rPr>
              <a:t>Super Quiz</a:t>
            </a:r>
            <a:r>
              <a:rPr lang="en-US" sz="1800" dirty="0" smtClean="0">
                <a:latin typeface="Comic Sans MS" pitchFamily="66" charset="0"/>
              </a:rPr>
              <a:t>		</a:t>
            </a:r>
            <a:r>
              <a:rPr lang="en-US" sz="1200" dirty="0" smtClean="0">
                <a:latin typeface="Comic Sans MS" pitchFamily="66" charset="0"/>
              </a:rPr>
              <a:t>Name_____________</a:t>
            </a:r>
            <a:r>
              <a:rPr lang="en-US" sz="1800" dirty="0" smtClean="0">
                <a:latin typeface="Comic Sans MS" pitchFamily="66" charset="0"/>
              </a:rPr>
              <a:t/>
            </a:r>
            <a:br>
              <a:rPr lang="en-US" sz="1800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Charts, Graphs, and Graphing	</a:t>
            </a:r>
            <a:r>
              <a:rPr lang="en-US" sz="1200" dirty="0" smtClean="0">
                <a:latin typeface="Comic Sans MS" pitchFamily="66" charset="0"/>
              </a:rPr>
              <a:t>Period______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6400800" cy="60960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 smtClean="0"/>
              <a:t>Directions:</a:t>
            </a:r>
            <a:r>
              <a:rPr lang="en-US" sz="1200" dirty="0" smtClean="0"/>
              <a:t>  Finish the table to create a circle graph that represents the following information.</a:t>
            </a:r>
          </a:p>
          <a:p>
            <a:pPr algn="l"/>
            <a:r>
              <a:rPr lang="en-US" sz="1200" b="1" dirty="0" smtClean="0"/>
              <a:t>    Use your protractor and a straightedge to make your CONSTRUCTIONS </a:t>
            </a:r>
            <a:r>
              <a:rPr lang="en-US" sz="1200" b="1" u="sng" dirty="0" smtClean="0"/>
              <a:t>and include labels</a:t>
            </a:r>
            <a:r>
              <a:rPr lang="en-US" sz="1200" b="1" dirty="0" smtClean="0"/>
              <a:t>.</a:t>
            </a: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/>
              <a:t>30 students were polled about their favorite dessert.       </a:t>
            </a:r>
          </a:p>
          <a:p>
            <a:pPr marL="228600" indent="-228600"/>
            <a:r>
              <a:rPr lang="en-US" sz="1200" dirty="0"/>
              <a:t> </a:t>
            </a:r>
            <a:r>
              <a:rPr lang="en-US" sz="1200" dirty="0" smtClean="0"/>
              <a:t>              The results are below.  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133600"/>
          <a:ext cx="2209800" cy="168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2381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Dessert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Number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Percent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Degrees</a:t>
                      </a:r>
                      <a:endParaRPr lang="en-US" sz="800" dirty="0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Pie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Ice Cream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Cake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Fair Food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Other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352800" y="1828800"/>
            <a:ext cx="28194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3154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4876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2)  A poll was taken of students about their favorite music.  The results are below. 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5410200"/>
          <a:ext cx="2666999" cy="190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690"/>
                <a:gridCol w="643758"/>
                <a:gridCol w="643758"/>
                <a:gridCol w="551793"/>
              </a:tblGrid>
              <a:tr h="272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Music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Number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Percent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Degrees</a:t>
                      </a:r>
                      <a:endParaRPr lang="en-US" sz="800" dirty="0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Hip</a:t>
                      </a:r>
                      <a:r>
                        <a:rPr lang="en-US" sz="900" baseline="0" dirty="0" smtClean="0"/>
                        <a:t> Hop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Pop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Heavy Metal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Country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Classic</a:t>
                      </a:r>
                      <a:r>
                        <a:rPr lang="en-US" sz="900" baseline="0" dirty="0" smtClean="0"/>
                        <a:t> Rock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Other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3505200" y="5029200"/>
            <a:ext cx="28194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76800" y="63550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228600"/>
            <a:ext cx="6400800" cy="60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Directions: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Use the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given stock </a:t>
            </a:r>
            <a:r>
              <a:rPr lang="en-US" sz="1200" noProof="0" dirty="0" smtClean="0"/>
              <a:t>date and price information to find an </a:t>
            </a:r>
            <a:r>
              <a:rPr lang="en-US" sz="1200" b="1" noProof="0" dirty="0" smtClean="0"/>
              <a:t>equation of the line </a:t>
            </a:r>
            <a:r>
              <a:rPr lang="en-US" sz="1200" noProof="0" dirty="0" smtClean="0"/>
              <a:t>in </a:t>
            </a:r>
            <a:r>
              <a:rPr lang="en-US" sz="1200" b="1" noProof="0" dirty="0" smtClean="0"/>
              <a:t>slope-intercept form </a:t>
            </a:r>
            <a:r>
              <a:rPr lang="en-US" sz="1200" noProof="0" dirty="0" smtClean="0"/>
              <a:t>that represents a linear progression of the stock price.  </a:t>
            </a:r>
            <a:r>
              <a:rPr lang="en-US" sz="1200" b="1" noProof="0" dirty="0" smtClean="0"/>
              <a:t>Then</a:t>
            </a:r>
            <a:r>
              <a:rPr lang="en-US" sz="1200" noProof="0" dirty="0" smtClean="0"/>
              <a:t> find the predicted </a:t>
            </a:r>
            <a:r>
              <a:rPr lang="en-US" sz="1200" b="1" noProof="0" dirty="0" smtClean="0"/>
              <a:t>value of the stock </a:t>
            </a:r>
            <a:r>
              <a:rPr lang="en-US" sz="1200" noProof="0" dirty="0" smtClean="0"/>
              <a:t>for the given length of time.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/>
              <a:t>3)  </a:t>
            </a:r>
            <a:r>
              <a:rPr lang="en-US" sz="1200" b="1" dirty="0" smtClean="0"/>
              <a:t>GOGETIT</a:t>
            </a:r>
            <a:r>
              <a:rPr lang="en-US" sz="1200" dirty="0" smtClean="0"/>
              <a:t> Corporation:  	1/1/2000 Price:  $8</a:t>
            </a:r>
          </a:p>
          <a:p>
            <a:pPr marL="228600" indent="-228600"/>
            <a:r>
              <a:rPr lang="en-US" sz="1200" dirty="0"/>
              <a:t>	</a:t>
            </a:r>
            <a:r>
              <a:rPr lang="en-US" sz="1200" dirty="0" smtClean="0"/>
              <a:t>		1/1/2012 price:  $32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0668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Equation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17526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Value in 18 years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/>
              <a:t>4)  </a:t>
            </a:r>
            <a:r>
              <a:rPr lang="en-US" sz="1200" b="1" dirty="0" err="1" smtClean="0"/>
              <a:t>GloboMATH</a:t>
            </a:r>
            <a:r>
              <a:rPr lang="en-US" sz="1200" dirty="0" smtClean="0"/>
              <a:t> Corporation:  1/1/2000 Price:  $3</a:t>
            </a:r>
          </a:p>
          <a:p>
            <a:pPr marL="228600" indent="-228600"/>
            <a:r>
              <a:rPr lang="en-US" sz="1200" dirty="0"/>
              <a:t>	</a:t>
            </a:r>
            <a:r>
              <a:rPr lang="en-US" sz="1200" dirty="0" smtClean="0"/>
              <a:t>		1/1/2012 price:  $9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26670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Equation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7200" y="33528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Value in 18 years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114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/>
              <a:t>5)  </a:t>
            </a:r>
            <a:r>
              <a:rPr lang="en-US" sz="1200" b="1" dirty="0" smtClean="0"/>
              <a:t>MUZAK </a:t>
            </a:r>
            <a:r>
              <a:rPr lang="en-US" sz="1200" dirty="0" smtClean="0"/>
              <a:t>Corporation:  	1/1/2000 Price:  $6.50</a:t>
            </a:r>
          </a:p>
          <a:p>
            <a:pPr marL="228600" indent="-228600"/>
            <a:r>
              <a:rPr lang="en-US" sz="1200" dirty="0"/>
              <a:t>	</a:t>
            </a:r>
            <a:r>
              <a:rPr lang="en-US" sz="1200" dirty="0" smtClean="0"/>
              <a:t>		1/1/2012 price:  $46.25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267200" y="41910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Equation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67200" y="48768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Value in 18 years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55626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/>
              <a:t>6)  </a:t>
            </a:r>
            <a:r>
              <a:rPr lang="en-US" sz="1200" b="1" dirty="0" smtClean="0"/>
              <a:t>NIKE </a:t>
            </a:r>
            <a:r>
              <a:rPr lang="en-US" sz="1200" dirty="0" smtClean="0"/>
              <a:t>Corporation:  	1/1/2000 Price:  $23.50</a:t>
            </a:r>
          </a:p>
          <a:p>
            <a:pPr marL="228600" indent="-228600"/>
            <a:r>
              <a:rPr lang="en-US" sz="1200" dirty="0"/>
              <a:t>	</a:t>
            </a:r>
            <a:r>
              <a:rPr lang="en-US" sz="1200" dirty="0" smtClean="0"/>
              <a:t>		1/1/2012 price:  $103.50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267200" y="56388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Equation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7200" y="63246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Value in 18 years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70866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/>
              <a:t>7)  </a:t>
            </a:r>
            <a:r>
              <a:rPr lang="en-US" sz="1200" b="1" dirty="0" smtClean="0"/>
              <a:t>The GAP </a:t>
            </a:r>
            <a:r>
              <a:rPr lang="en-US" sz="1200" dirty="0" smtClean="0"/>
              <a:t>Corporation:  	1/1/2000 Price:  $38.50</a:t>
            </a:r>
          </a:p>
          <a:p>
            <a:pPr marL="228600" indent="-228600"/>
            <a:r>
              <a:rPr lang="en-US" sz="1200" dirty="0"/>
              <a:t>	</a:t>
            </a:r>
            <a:r>
              <a:rPr lang="en-US" sz="1200" dirty="0" smtClean="0"/>
              <a:t>		1/1/2012 price:  $18.25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267200" y="71628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Equation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78486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Value in 18 years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04800" y="228600"/>
            <a:ext cx="6400800" cy="60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Directions: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Use the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given stock price </a:t>
            </a:r>
            <a:r>
              <a:rPr lang="en-US" sz="1200" noProof="0" dirty="0" smtClean="0"/>
              <a:t>data to graph and find the LINE OF BEST FIT.  Then find an </a:t>
            </a:r>
            <a:r>
              <a:rPr lang="en-US" sz="1200" b="1" noProof="0" dirty="0" smtClean="0"/>
              <a:t>equation of that line </a:t>
            </a:r>
            <a:r>
              <a:rPr lang="en-US" sz="1200" noProof="0" dirty="0" smtClean="0"/>
              <a:t>in </a:t>
            </a:r>
            <a:r>
              <a:rPr lang="en-US" sz="1200" b="1" noProof="0" dirty="0" smtClean="0"/>
              <a:t>slope-intercept form </a:t>
            </a:r>
            <a:r>
              <a:rPr lang="en-US" sz="1200" noProof="0" dirty="0" smtClean="0"/>
              <a:t>that represents a linear progression of the stock price.  </a:t>
            </a:r>
            <a:r>
              <a:rPr lang="en-US" sz="1200" b="1" noProof="0" dirty="0" smtClean="0"/>
              <a:t>Then</a:t>
            </a:r>
            <a:r>
              <a:rPr lang="en-US" sz="1200" noProof="0" dirty="0" smtClean="0"/>
              <a:t> find the predicted </a:t>
            </a:r>
            <a:r>
              <a:rPr lang="en-US" sz="1200" b="1" noProof="0" dirty="0" smtClean="0"/>
              <a:t>value of the stock </a:t>
            </a:r>
            <a:r>
              <a:rPr lang="en-US" sz="1200" noProof="0" dirty="0" smtClean="0"/>
              <a:t>for the given length of time.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/>
              <a:t>8)  </a:t>
            </a:r>
            <a:r>
              <a:rPr lang="en-US" sz="1200" b="1" dirty="0" smtClean="0"/>
              <a:t>FDUB</a:t>
            </a:r>
            <a:r>
              <a:rPr lang="en-US" sz="1200" dirty="0" smtClean="0"/>
              <a:t> Corporation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343400" y="29718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Equation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36576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Predicted value in 20 years</a:t>
            </a:r>
            <a:endParaRPr lang="en-US" sz="9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371600"/>
          <a:ext cx="1066800" cy="214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2521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$6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$8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$9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$11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$11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$14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600" y="44958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590800"/>
            <a:ext cx="297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14600" y="8382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8600" y="4724400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/>
              <a:t>9)  </a:t>
            </a:r>
            <a:r>
              <a:rPr lang="en-US" sz="1200" b="1" dirty="0" err="1" smtClean="0"/>
              <a:t>Spacely</a:t>
            </a:r>
            <a:r>
              <a:rPr lang="en-US" sz="1200" b="1" dirty="0" smtClean="0"/>
              <a:t> Sprockets</a:t>
            </a:r>
            <a:r>
              <a:rPr lang="en-US" sz="1200" dirty="0" smtClean="0"/>
              <a:t> Corporation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267200" y="73914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Equation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8077200"/>
            <a:ext cx="22098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900" dirty="0" smtClean="0">
                <a:solidFill>
                  <a:schemeClr val="tx1"/>
                </a:solidFill>
              </a:rPr>
              <a:t>Predicted value in 20 years</a:t>
            </a:r>
            <a:endParaRPr lang="en-US" sz="900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029200"/>
          <a:ext cx="1219200" cy="214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</a:tblGrid>
              <a:tr h="2521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$12.50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$18.90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$22.25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$25.50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$26.00</a:t>
                      </a:r>
                      <a:endParaRPr lang="en-US" sz="1050" dirty="0"/>
                    </a:p>
                  </a:txBody>
                  <a:tcPr/>
                </a:tc>
              </a:tr>
              <a:tr h="3123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$30.15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2438400" y="7010400"/>
            <a:ext cx="297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438400" y="52578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319</Words>
  <Application>Microsoft Office PowerPoint</Application>
  <PresentationFormat>On-screen Show (4:3)</PresentationFormat>
  <Paragraphs>92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Finance Math – Super Quiz  Name_____________ Charts, Graphs, and Graphing Period______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Math - Test 3  Name_____________ Charts, Graphs, and Graphing Period______</dc:title>
  <dc:creator>FWSD</dc:creator>
  <cp:lastModifiedBy>wennebog</cp:lastModifiedBy>
  <cp:revision>18</cp:revision>
  <dcterms:created xsi:type="dcterms:W3CDTF">2012-10-10T16:21:41Z</dcterms:created>
  <dcterms:modified xsi:type="dcterms:W3CDTF">2018-10-10T17:46:08Z</dcterms:modified>
</cp:coreProperties>
</file>